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sldIdLst>
    <p:sldId id="256" r:id="rId6"/>
    <p:sldId id="257" r:id="rId7"/>
    <p:sldId id="258" r:id="rId8"/>
    <p:sldId id="259" r:id="rId9"/>
    <p:sldId id="260"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70E2EE-A6BB-41C3-A9D5-F018EABF6DCC}" type="datetimeFigureOut">
              <a:rPr lang="en-US" smtClean="0"/>
              <a:t>01/25/2022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7CAE7-7CD6-4070-8A61-60CED11813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4590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70E2EE-A6BB-41C3-A9D5-F018EABF6DCC}" type="datetimeFigureOut">
              <a:rPr lang="en-US" smtClean="0"/>
              <a:t>01/25/2022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155079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70E2EE-A6BB-41C3-A9D5-F018EABF6DCC}" type="datetimeFigureOut">
              <a:rPr lang="en-US" smtClean="0"/>
              <a:t>01/25/2022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1978965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70E2EE-A6BB-41C3-A9D5-F018EABF6DCC}" type="datetimeFigureOut">
              <a:rPr lang="en-US" smtClean="0"/>
              <a:t>01/25/2022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309994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70E2EE-A6BB-41C3-A9D5-F018EABF6DCC}" type="datetimeFigureOut">
              <a:rPr lang="en-US" smtClean="0"/>
              <a:t>01/25/2022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7CAE7-7CD6-4070-8A61-60CED11813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431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70E2EE-A6BB-41C3-A9D5-F018EABF6DCC}" type="datetimeFigureOut">
              <a:rPr lang="en-US" smtClean="0"/>
              <a:t>01/25/2022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2131404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70E2EE-A6BB-41C3-A9D5-F018EABF6DCC}" type="datetimeFigureOut">
              <a:rPr lang="en-US" smtClean="0"/>
              <a:t>01/25/2022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913789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70E2EE-A6BB-41C3-A9D5-F018EABF6DCC}" type="datetimeFigureOut">
              <a:rPr lang="en-US" smtClean="0"/>
              <a:t>01/25/2022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241417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970E2EE-A6BB-41C3-A9D5-F018EABF6DCC}" type="datetimeFigureOut">
              <a:rPr lang="en-US" smtClean="0"/>
              <a:t>01/25/2022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121656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970E2EE-A6BB-41C3-A9D5-F018EABF6DCC}" type="datetimeFigureOut">
              <a:rPr lang="en-US" smtClean="0"/>
              <a:t>01/25/2022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567CAE7-7CD6-4070-8A61-60CED1181369}" type="slidenum">
              <a:rPr lang="en-US" smtClean="0"/>
              <a:t>‹#›</a:t>
            </a:fld>
            <a:endParaRPr lang="en-US"/>
          </a:p>
        </p:txBody>
      </p:sp>
    </p:spTree>
    <p:extLst>
      <p:ext uri="{BB962C8B-B14F-4D97-AF65-F5344CB8AC3E}">
        <p14:creationId xmlns:p14="http://schemas.microsoft.com/office/powerpoint/2010/main" val="636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70E2EE-A6BB-41C3-A9D5-F018EABF6DCC}" type="datetimeFigureOut">
              <a:rPr lang="en-US" smtClean="0"/>
              <a:t>01/25/2022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7CAE7-7CD6-4070-8A61-60CED1181369}" type="slidenum">
              <a:rPr lang="en-US" smtClean="0"/>
              <a:t>‹#›</a:t>
            </a:fld>
            <a:endParaRPr lang="en-US"/>
          </a:p>
        </p:txBody>
      </p:sp>
    </p:spTree>
    <p:extLst>
      <p:ext uri="{BB962C8B-B14F-4D97-AF65-F5344CB8AC3E}">
        <p14:creationId xmlns:p14="http://schemas.microsoft.com/office/powerpoint/2010/main" val="1712307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970E2EE-A6BB-41C3-A9D5-F018EABF6DCC}" type="datetimeFigureOut">
              <a:rPr lang="en-US" smtClean="0"/>
              <a:t>01/25/2022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567CAE7-7CD6-4070-8A61-60CED118136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6109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CD91A-FCA8-4446-879C-165F25A353FE}"/>
              </a:ext>
            </a:extLst>
          </p:cNvPr>
          <p:cNvSpPr>
            <a:spLocks noGrp="1"/>
          </p:cNvSpPr>
          <p:nvPr>
            <p:ph type="ctrTitle"/>
          </p:nvPr>
        </p:nvSpPr>
        <p:spPr/>
        <p:txBody>
          <a:bodyPr/>
          <a:lstStyle/>
          <a:p>
            <a:r>
              <a:rPr lang="en-US" dirty="0"/>
              <a:t>2021 Planning Docket</a:t>
            </a:r>
          </a:p>
        </p:txBody>
      </p:sp>
      <p:sp>
        <p:nvSpPr>
          <p:cNvPr id="3" name="Subtitle 2">
            <a:extLst>
              <a:ext uri="{FF2B5EF4-FFF2-40B4-BE49-F238E27FC236}">
                <a16:creationId xmlns:a16="http://schemas.microsoft.com/office/drawing/2014/main" id="{BEAF7678-9D9B-48D2-B7B4-1A460C10E084}"/>
              </a:ext>
            </a:extLst>
          </p:cNvPr>
          <p:cNvSpPr>
            <a:spLocks noGrp="1"/>
          </p:cNvSpPr>
          <p:nvPr>
            <p:ph type="subTitle" idx="1"/>
          </p:nvPr>
        </p:nvSpPr>
        <p:spPr/>
        <p:txBody>
          <a:bodyPr/>
          <a:lstStyle/>
          <a:p>
            <a:r>
              <a:rPr lang="en-US" dirty="0"/>
              <a:t>Public Comments summary</a:t>
            </a:r>
          </a:p>
        </p:txBody>
      </p:sp>
      <p:pic>
        <p:nvPicPr>
          <p:cNvPr id="4" name="Picture 3">
            <a:extLst>
              <a:ext uri="{FF2B5EF4-FFF2-40B4-BE49-F238E27FC236}">
                <a16:creationId xmlns:a16="http://schemas.microsoft.com/office/drawing/2014/main" id="{852B8002-4178-45D3-8C1A-7AEFB79EBD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070" y="172072"/>
            <a:ext cx="2477540" cy="2351049"/>
          </a:xfrm>
          <a:prstGeom prst="rect">
            <a:avLst/>
          </a:prstGeom>
        </p:spPr>
      </p:pic>
    </p:spTree>
    <p:extLst>
      <p:ext uri="{BB962C8B-B14F-4D97-AF65-F5344CB8AC3E}">
        <p14:creationId xmlns:p14="http://schemas.microsoft.com/office/powerpoint/2010/main" val="35553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E1CBFA-D8FC-409D-9F65-31FAE7C9D545}"/>
              </a:ext>
            </a:extLst>
          </p:cNvPr>
          <p:cNvSpPr>
            <a:spLocks noGrp="1"/>
          </p:cNvSpPr>
          <p:nvPr>
            <p:ph type="title"/>
          </p:nvPr>
        </p:nvSpPr>
        <p:spPr>
          <a:xfrm>
            <a:off x="492370" y="605896"/>
            <a:ext cx="3084844" cy="5646208"/>
          </a:xfrm>
        </p:spPr>
        <p:txBody>
          <a:bodyPr anchor="ctr">
            <a:normAutofit/>
          </a:bodyPr>
          <a:lstStyle/>
          <a:p>
            <a:r>
              <a:rPr lang="en-US" sz="3600" b="1">
                <a:solidFill>
                  <a:srgbClr val="FFFFFF"/>
                </a:solidFill>
              </a:rPr>
              <a:t>PL19-0419</a:t>
            </a:r>
            <a:r>
              <a:rPr lang="en-US" sz="3600">
                <a:solidFill>
                  <a:srgbClr val="FFFFFF"/>
                </a:solidFill>
              </a:rPr>
              <a:t> Nielsen Brothers Comprehensive Plan &amp; Zoning Map Amendment</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a:extLst>
              <a:ext uri="{FF2B5EF4-FFF2-40B4-BE49-F238E27FC236}">
                <a16:creationId xmlns:a16="http://schemas.microsoft.com/office/drawing/2014/main" id="{E4999FCF-EC33-43FD-9B56-63581B6677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3066" y="253715"/>
            <a:ext cx="1246857" cy="1183199"/>
          </a:xfrm>
          <a:prstGeom prst="rect">
            <a:avLst/>
          </a:prstGeom>
        </p:spPr>
      </p:pic>
      <p:sp>
        <p:nvSpPr>
          <p:cNvPr id="4" name="TextBox 3">
            <a:extLst>
              <a:ext uri="{FF2B5EF4-FFF2-40B4-BE49-F238E27FC236}">
                <a16:creationId xmlns:a16="http://schemas.microsoft.com/office/drawing/2014/main" id="{827BBCF0-0DA9-49F2-8FC7-3D6D8EE39BC9}"/>
              </a:ext>
            </a:extLst>
          </p:cNvPr>
          <p:cNvSpPr txBox="1"/>
          <p:nvPr/>
        </p:nvSpPr>
        <p:spPr>
          <a:xfrm>
            <a:off x="4765182" y="659011"/>
            <a:ext cx="6760029" cy="5539978"/>
          </a:xfrm>
          <a:prstGeom prst="rect">
            <a:avLst/>
          </a:prstGeom>
          <a:noFill/>
        </p:spPr>
        <p:txBody>
          <a:bodyPr wrap="square" rtlCol="0">
            <a:spAutoFit/>
          </a:bodyPr>
          <a:lstStyle/>
          <a:p>
            <a:r>
              <a:rPr lang="en-US" sz="2400" dirty="0"/>
              <a:t>Written Comments: 4</a:t>
            </a:r>
          </a:p>
          <a:p>
            <a:r>
              <a:rPr lang="en-US" sz="2400" dirty="0"/>
              <a:t>Testimony: 1 </a:t>
            </a:r>
          </a:p>
          <a:p>
            <a:endParaRPr lang="en-US" sz="2400" dirty="0"/>
          </a:p>
          <a:p>
            <a:pPr marL="342900" indent="-342900">
              <a:buFont typeface="Arial" panose="020B0604020202020204" pitchFamily="34" charset="0"/>
              <a:buChar char="•"/>
            </a:pPr>
            <a:r>
              <a:rPr lang="en-US" sz="2400" dirty="0"/>
              <a:t>Three of the written comments were supportive of the proposal, noting the importance of the business to the local economy and beneficial forestry practices </a:t>
            </a:r>
          </a:p>
          <a:p>
            <a:pPr marL="285750" indent="-285750">
              <a:buFont typeface="Arial" panose="020B0604020202020204" pitchFamily="34" charset="0"/>
              <a:buChar char="•"/>
            </a:pPr>
            <a:r>
              <a:rPr lang="en-US" sz="2400" dirty="0"/>
              <a:t>The Skagit County Agricultural Advisory Board wrote they were neutral on the proposed change, but advised against setting a precedent to allow for operations out of compliance to use zoning changes to bring their operation back into compliance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325296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E1CBFA-D8FC-409D-9F65-31FAE7C9D545}"/>
              </a:ext>
            </a:extLst>
          </p:cNvPr>
          <p:cNvSpPr>
            <a:spLocks noGrp="1"/>
          </p:cNvSpPr>
          <p:nvPr>
            <p:ph type="title"/>
          </p:nvPr>
        </p:nvSpPr>
        <p:spPr>
          <a:xfrm>
            <a:off x="492370" y="605896"/>
            <a:ext cx="3084844" cy="5646208"/>
          </a:xfrm>
        </p:spPr>
        <p:txBody>
          <a:bodyPr anchor="ctr">
            <a:normAutofit/>
          </a:bodyPr>
          <a:lstStyle/>
          <a:p>
            <a:r>
              <a:rPr lang="en-US" sz="3600" b="1" dirty="0">
                <a:solidFill>
                  <a:srgbClr val="FFFFFF"/>
                </a:solidFill>
              </a:rPr>
              <a:t>LR20-02</a:t>
            </a:r>
            <a:r>
              <a:rPr lang="en-US" sz="3600" dirty="0">
                <a:solidFill>
                  <a:srgbClr val="FFFFFF"/>
                </a:solidFill>
              </a:rPr>
              <a:t> Small Scale Business Zone Use Amendment</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a:extLst>
              <a:ext uri="{FF2B5EF4-FFF2-40B4-BE49-F238E27FC236}">
                <a16:creationId xmlns:a16="http://schemas.microsoft.com/office/drawing/2014/main" id="{E4999FCF-EC33-43FD-9B56-63581B6677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3066" y="253715"/>
            <a:ext cx="1246857" cy="1183199"/>
          </a:xfrm>
          <a:prstGeom prst="rect">
            <a:avLst/>
          </a:prstGeom>
        </p:spPr>
      </p:pic>
      <p:sp>
        <p:nvSpPr>
          <p:cNvPr id="4" name="TextBox 3">
            <a:extLst>
              <a:ext uri="{FF2B5EF4-FFF2-40B4-BE49-F238E27FC236}">
                <a16:creationId xmlns:a16="http://schemas.microsoft.com/office/drawing/2014/main" id="{827BBCF0-0DA9-49F2-8FC7-3D6D8EE39BC9}"/>
              </a:ext>
            </a:extLst>
          </p:cNvPr>
          <p:cNvSpPr txBox="1"/>
          <p:nvPr/>
        </p:nvSpPr>
        <p:spPr>
          <a:xfrm>
            <a:off x="4707908" y="428178"/>
            <a:ext cx="6760029" cy="6001643"/>
          </a:xfrm>
          <a:prstGeom prst="rect">
            <a:avLst/>
          </a:prstGeom>
          <a:noFill/>
        </p:spPr>
        <p:txBody>
          <a:bodyPr wrap="square" rtlCol="0">
            <a:spAutoFit/>
          </a:bodyPr>
          <a:lstStyle/>
          <a:p>
            <a:r>
              <a:rPr lang="en-US" sz="2400" dirty="0"/>
              <a:t>Written Comments: 45</a:t>
            </a:r>
          </a:p>
          <a:p>
            <a:r>
              <a:rPr lang="en-US" sz="2400" dirty="0"/>
              <a:t>Testimony: 5</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Positive comments noted the importance of supporting small businesses in Edison and how </a:t>
            </a:r>
            <a:r>
              <a:rPr lang="en-US" sz="2400" dirty="0" err="1"/>
              <a:t>Terramar</a:t>
            </a:r>
            <a:r>
              <a:rPr lang="en-US" sz="2400" dirty="0"/>
              <a:t> has supported events, such as the Edison Farmers Market, and used locally sourced ingredients in its products </a:t>
            </a:r>
          </a:p>
          <a:p>
            <a:pPr marL="285750" indent="-285750">
              <a:buFont typeface="Arial" panose="020B0604020202020204" pitchFamily="34" charset="0"/>
              <a:buChar char="•"/>
            </a:pPr>
            <a:r>
              <a:rPr lang="en-US" sz="2400" dirty="0"/>
              <a:t>Comments in opposition to the amendment were largely from neighbors of the Edison downtown area:</a:t>
            </a:r>
          </a:p>
          <a:p>
            <a:pPr marL="742950" lvl="1" indent="-285750">
              <a:buFont typeface="Arial" panose="020B0604020202020204" pitchFamily="34" charset="0"/>
              <a:buChar char="•"/>
            </a:pPr>
            <a:r>
              <a:rPr lang="en-US" sz="2400" dirty="0"/>
              <a:t>Potential large and noisy outdoor events</a:t>
            </a:r>
          </a:p>
          <a:p>
            <a:pPr marL="742950" lvl="1" indent="-285750">
              <a:buFont typeface="Arial" panose="020B0604020202020204" pitchFamily="34" charset="0"/>
              <a:buChar char="•"/>
            </a:pPr>
            <a:r>
              <a:rPr lang="en-US" sz="2400" dirty="0"/>
              <a:t>Emergency services and infrastructure</a:t>
            </a:r>
          </a:p>
          <a:p>
            <a:pPr marL="742950" lvl="1" indent="-285750">
              <a:buFont typeface="Arial" panose="020B0604020202020204" pitchFamily="34" charset="0"/>
              <a:buChar char="•"/>
            </a:pPr>
            <a:r>
              <a:rPr lang="en-US" sz="2400" dirty="0"/>
              <a:t>Environmental impacts on the nearby Edison slough </a:t>
            </a:r>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1433034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E1CBFA-D8FC-409D-9F65-31FAE7C9D545}"/>
              </a:ext>
            </a:extLst>
          </p:cNvPr>
          <p:cNvSpPr>
            <a:spLocks noGrp="1"/>
          </p:cNvSpPr>
          <p:nvPr>
            <p:ph type="title"/>
          </p:nvPr>
        </p:nvSpPr>
        <p:spPr>
          <a:xfrm>
            <a:off x="492370" y="605896"/>
            <a:ext cx="3084844" cy="5646208"/>
          </a:xfrm>
        </p:spPr>
        <p:txBody>
          <a:bodyPr anchor="ctr">
            <a:normAutofit/>
          </a:bodyPr>
          <a:lstStyle/>
          <a:p>
            <a:r>
              <a:rPr lang="en-US" sz="3600" b="1" dirty="0">
                <a:solidFill>
                  <a:srgbClr val="FFFFFF"/>
                </a:solidFill>
              </a:rPr>
              <a:t>LR20-05</a:t>
            </a:r>
            <a:r>
              <a:rPr lang="en-US" sz="3600" dirty="0">
                <a:solidFill>
                  <a:srgbClr val="FFFFFF"/>
                </a:solidFill>
              </a:rPr>
              <a:t> Public Notice Amendment for Mineral Resource Extraction Area</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a:extLst>
              <a:ext uri="{FF2B5EF4-FFF2-40B4-BE49-F238E27FC236}">
                <a16:creationId xmlns:a16="http://schemas.microsoft.com/office/drawing/2014/main" id="{E4999FCF-EC33-43FD-9B56-63581B6677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3066" y="253715"/>
            <a:ext cx="1246857" cy="1183199"/>
          </a:xfrm>
          <a:prstGeom prst="rect">
            <a:avLst/>
          </a:prstGeom>
        </p:spPr>
      </p:pic>
      <p:sp>
        <p:nvSpPr>
          <p:cNvPr id="9" name="TextBox 8">
            <a:extLst>
              <a:ext uri="{FF2B5EF4-FFF2-40B4-BE49-F238E27FC236}">
                <a16:creationId xmlns:a16="http://schemas.microsoft.com/office/drawing/2014/main" id="{88A62E46-E58C-4474-96DE-EAED6C4547EA}"/>
              </a:ext>
            </a:extLst>
          </p:cNvPr>
          <p:cNvSpPr txBox="1"/>
          <p:nvPr/>
        </p:nvSpPr>
        <p:spPr>
          <a:xfrm>
            <a:off x="4764119" y="1166842"/>
            <a:ext cx="6760029" cy="4524315"/>
          </a:xfrm>
          <a:prstGeom prst="rect">
            <a:avLst/>
          </a:prstGeom>
          <a:noFill/>
        </p:spPr>
        <p:txBody>
          <a:bodyPr wrap="square" rtlCol="0">
            <a:spAutoFit/>
          </a:bodyPr>
          <a:lstStyle/>
          <a:p>
            <a:r>
              <a:rPr lang="en-US" sz="2400" dirty="0"/>
              <a:t>Written Comments: 1</a:t>
            </a:r>
          </a:p>
          <a:p>
            <a:r>
              <a:rPr lang="en-US" sz="2400" dirty="0"/>
              <a:t>Testimony: 1</a:t>
            </a:r>
          </a:p>
          <a:p>
            <a:endParaRPr lang="en-US" sz="2400" dirty="0"/>
          </a:p>
          <a:p>
            <a:pPr marL="342900" indent="-342900">
              <a:buFont typeface="Arial" panose="020B0604020202020204" pitchFamily="34" charset="0"/>
              <a:buChar char="•"/>
            </a:pPr>
            <a:r>
              <a:rPr lang="en-US" sz="2400" dirty="0"/>
              <a:t>The petitioner has submitted this amendment because Mineral Resource Extraction Areas are disruptive and have a large impact on the community</a:t>
            </a:r>
          </a:p>
          <a:p>
            <a:pPr marL="285750" indent="-285750">
              <a:buFont typeface="Arial" panose="020B0604020202020204" pitchFamily="34" charset="0"/>
              <a:buChar char="•"/>
            </a:pPr>
            <a:r>
              <a:rPr lang="en-US" sz="2400" dirty="0"/>
              <a:t>The petitioner encouraged PDS to increase the MRO notice requirement beyond the requirement for activities such as marijuana stores because MROs are more detrimental to the area</a:t>
            </a:r>
          </a:p>
          <a:p>
            <a:endParaRPr lang="en-US" sz="2400" dirty="0"/>
          </a:p>
        </p:txBody>
      </p:sp>
    </p:spTree>
    <p:extLst>
      <p:ext uri="{BB962C8B-B14F-4D97-AF65-F5344CB8AC3E}">
        <p14:creationId xmlns:p14="http://schemas.microsoft.com/office/powerpoint/2010/main" val="1064424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E1CBFA-D8FC-409D-9F65-31FAE7C9D545}"/>
              </a:ext>
            </a:extLst>
          </p:cNvPr>
          <p:cNvSpPr>
            <a:spLocks noGrp="1"/>
          </p:cNvSpPr>
          <p:nvPr>
            <p:ph type="title"/>
          </p:nvPr>
        </p:nvSpPr>
        <p:spPr>
          <a:xfrm>
            <a:off x="492370" y="605896"/>
            <a:ext cx="3084844" cy="5646208"/>
          </a:xfrm>
        </p:spPr>
        <p:txBody>
          <a:bodyPr anchor="ctr">
            <a:normAutofit/>
          </a:bodyPr>
          <a:lstStyle/>
          <a:p>
            <a:r>
              <a:rPr lang="en-US" sz="3600" b="1" dirty="0">
                <a:solidFill>
                  <a:srgbClr val="FFFFFF"/>
                </a:solidFill>
              </a:rPr>
              <a:t>LR20-07 Accessory Dwelling Unit Code Amendment</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a:extLst>
              <a:ext uri="{FF2B5EF4-FFF2-40B4-BE49-F238E27FC236}">
                <a16:creationId xmlns:a16="http://schemas.microsoft.com/office/drawing/2014/main" id="{E4999FCF-EC33-43FD-9B56-63581B6677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3066" y="253715"/>
            <a:ext cx="1246857" cy="1183199"/>
          </a:xfrm>
          <a:prstGeom prst="rect">
            <a:avLst/>
          </a:prstGeom>
        </p:spPr>
      </p:pic>
      <p:sp>
        <p:nvSpPr>
          <p:cNvPr id="9" name="TextBox 8">
            <a:extLst>
              <a:ext uri="{FF2B5EF4-FFF2-40B4-BE49-F238E27FC236}">
                <a16:creationId xmlns:a16="http://schemas.microsoft.com/office/drawing/2014/main" id="{88A62E46-E58C-4474-96DE-EAED6C4547EA}"/>
              </a:ext>
            </a:extLst>
          </p:cNvPr>
          <p:cNvSpPr txBox="1"/>
          <p:nvPr/>
        </p:nvSpPr>
        <p:spPr>
          <a:xfrm>
            <a:off x="4765182" y="1438728"/>
            <a:ext cx="6760029" cy="4893647"/>
          </a:xfrm>
          <a:prstGeom prst="rect">
            <a:avLst/>
          </a:prstGeom>
          <a:noFill/>
        </p:spPr>
        <p:txBody>
          <a:bodyPr wrap="square" rtlCol="0">
            <a:spAutoFit/>
          </a:bodyPr>
          <a:lstStyle/>
          <a:p>
            <a:r>
              <a:rPr lang="en-US" sz="2400" dirty="0"/>
              <a:t>Written Comments: 2                               </a:t>
            </a:r>
          </a:p>
          <a:p>
            <a:r>
              <a:rPr lang="en-US" sz="2400" dirty="0"/>
              <a:t>Testimony: 1</a:t>
            </a:r>
          </a:p>
          <a:p>
            <a:endParaRPr lang="en-US" sz="2400" dirty="0"/>
          </a:p>
          <a:p>
            <a:pPr marL="342900" indent="-342900">
              <a:buFont typeface="Arial" panose="020B0604020202020204" pitchFamily="34" charset="0"/>
              <a:buChar char="•"/>
            </a:pPr>
            <a:r>
              <a:rPr lang="en-US" sz="2400" dirty="0"/>
              <a:t>The petitioner comments support this amendment because it would increase the amount of housing units available in the county</a:t>
            </a:r>
          </a:p>
          <a:p>
            <a:pPr marL="342900" indent="-342900">
              <a:buFont typeface="Arial" panose="020B0604020202020204" pitchFamily="34" charset="0"/>
              <a:buChar char="•"/>
            </a:pPr>
            <a:r>
              <a:rPr lang="en-US" sz="2400" dirty="0"/>
              <a:t>The Agricultural Advisory Board does not support the amendment because it would encourage denser development in the Ag-NRL zone</a:t>
            </a:r>
          </a:p>
          <a:p>
            <a:endParaRPr lang="en-US" sz="2400" dirty="0"/>
          </a:p>
          <a:p>
            <a:endParaRPr lang="en-US" sz="2400" dirty="0"/>
          </a:p>
          <a:p>
            <a:pPr marL="342900" indent="-34290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4273906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E1CBFA-D8FC-409D-9F65-31FAE7C9D545}"/>
              </a:ext>
            </a:extLst>
          </p:cNvPr>
          <p:cNvSpPr>
            <a:spLocks noGrp="1"/>
          </p:cNvSpPr>
          <p:nvPr>
            <p:ph type="title"/>
          </p:nvPr>
        </p:nvSpPr>
        <p:spPr>
          <a:xfrm>
            <a:off x="492370" y="605896"/>
            <a:ext cx="3084844" cy="5646208"/>
          </a:xfrm>
        </p:spPr>
        <p:txBody>
          <a:bodyPr anchor="ctr">
            <a:normAutofit/>
          </a:bodyPr>
          <a:lstStyle/>
          <a:p>
            <a:r>
              <a:rPr lang="en-US" sz="3600" b="1" dirty="0">
                <a:solidFill>
                  <a:srgbClr val="FFFFFF"/>
                </a:solidFill>
              </a:rPr>
              <a:t>LR21-04 Agricultural Processing Facilities in BR-Light Industrial</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a:extLst>
              <a:ext uri="{FF2B5EF4-FFF2-40B4-BE49-F238E27FC236}">
                <a16:creationId xmlns:a16="http://schemas.microsoft.com/office/drawing/2014/main" id="{E4999FCF-EC33-43FD-9B56-63581B6677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3066" y="253715"/>
            <a:ext cx="1246857" cy="1183199"/>
          </a:xfrm>
          <a:prstGeom prst="rect">
            <a:avLst/>
          </a:prstGeom>
        </p:spPr>
      </p:pic>
      <p:sp>
        <p:nvSpPr>
          <p:cNvPr id="9" name="TextBox 8">
            <a:extLst>
              <a:ext uri="{FF2B5EF4-FFF2-40B4-BE49-F238E27FC236}">
                <a16:creationId xmlns:a16="http://schemas.microsoft.com/office/drawing/2014/main" id="{88A62E46-E58C-4474-96DE-EAED6C4547EA}"/>
              </a:ext>
            </a:extLst>
          </p:cNvPr>
          <p:cNvSpPr txBox="1"/>
          <p:nvPr/>
        </p:nvSpPr>
        <p:spPr>
          <a:xfrm>
            <a:off x="4764119" y="1225689"/>
            <a:ext cx="6760029" cy="5632311"/>
          </a:xfrm>
          <a:prstGeom prst="rect">
            <a:avLst/>
          </a:prstGeom>
          <a:noFill/>
        </p:spPr>
        <p:txBody>
          <a:bodyPr wrap="square" rtlCol="0">
            <a:spAutoFit/>
          </a:bodyPr>
          <a:lstStyle/>
          <a:p>
            <a:r>
              <a:rPr lang="en-US" sz="2400" dirty="0"/>
              <a:t>Written Comments: 1                               </a:t>
            </a:r>
          </a:p>
          <a:p>
            <a:r>
              <a:rPr lang="en-US" sz="2400" dirty="0"/>
              <a:t>Testimony: 1</a:t>
            </a:r>
          </a:p>
          <a:p>
            <a:endParaRPr lang="en-US" sz="2400" dirty="0"/>
          </a:p>
          <a:p>
            <a:pPr marL="342900" indent="-342900">
              <a:buFont typeface="Arial" panose="020B0604020202020204" pitchFamily="34" charset="0"/>
              <a:buChar char="•"/>
            </a:pPr>
            <a:r>
              <a:rPr lang="en-US" sz="2400" dirty="0"/>
              <a:t>The Agricultural Advisory Board wrote to support the amendment as it allows for increased value-added opportunities for cattle and livestock growers in the community</a:t>
            </a:r>
          </a:p>
          <a:p>
            <a:pPr marL="342900" indent="-342900">
              <a:buFont typeface="Arial" panose="020B0604020202020204" pitchFamily="34" charset="0"/>
              <a:buChar char="•"/>
            </a:pPr>
            <a:r>
              <a:rPr lang="en-US" sz="2400" dirty="0"/>
              <a:t>The petitioner provided testimony for the amendment because it would allow Island Grown Cooperative to grow their business and process more animals each year</a:t>
            </a:r>
          </a:p>
          <a:p>
            <a:endParaRPr lang="en-US" sz="2400" dirty="0"/>
          </a:p>
          <a:p>
            <a:endParaRPr lang="en-US" sz="2400" dirty="0"/>
          </a:p>
          <a:p>
            <a:pPr marL="342900" indent="-34290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2367085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E1CBFA-D8FC-409D-9F65-31FAE7C9D545}"/>
              </a:ext>
            </a:extLst>
          </p:cNvPr>
          <p:cNvSpPr>
            <a:spLocks noGrp="1"/>
          </p:cNvSpPr>
          <p:nvPr>
            <p:ph type="title"/>
          </p:nvPr>
        </p:nvSpPr>
        <p:spPr>
          <a:xfrm>
            <a:off x="492370" y="605896"/>
            <a:ext cx="3084844" cy="5646208"/>
          </a:xfrm>
        </p:spPr>
        <p:txBody>
          <a:bodyPr anchor="ctr">
            <a:normAutofit/>
          </a:bodyPr>
          <a:lstStyle/>
          <a:p>
            <a:r>
              <a:rPr lang="en-US" sz="3600" b="1" dirty="0">
                <a:solidFill>
                  <a:srgbClr val="FFFFFF"/>
                </a:solidFill>
              </a:rPr>
              <a:t>C21-1 2020 Comprehensive Parks &amp; Recreation Plan</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a:extLst>
              <a:ext uri="{FF2B5EF4-FFF2-40B4-BE49-F238E27FC236}">
                <a16:creationId xmlns:a16="http://schemas.microsoft.com/office/drawing/2014/main" id="{E4999FCF-EC33-43FD-9B56-63581B6677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3066" y="253715"/>
            <a:ext cx="1246857" cy="1183199"/>
          </a:xfrm>
          <a:prstGeom prst="rect">
            <a:avLst/>
          </a:prstGeom>
        </p:spPr>
      </p:pic>
      <p:sp>
        <p:nvSpPr>
          <p:cNvPr id="9" name="TextBox 8">
            <a:extLst>
              <a:ext uri="{FF2B5EF4-FFF2-40B4-BE49-F238E27FC236}">
                <a16:creationId xmlns:a16="http://schemas.microsoft.com/office/drawing/2014/main" id="{88A62E46-E58C-4474-96DE-EAED6C4547EA}"/>
              </a:ext>
            </a:extLst>
          </p:cNvPr>
          <p:cNvSpPr txBox="1"/>
          <p:nvPr/>
        </p:nvSpPr>
        <p:spPr>
          <a:xfrm>
            <a:off x="4765182" y="1436914"/>
            <a:ext cx="6760029" cy="5262979"/>
          </a:xfrm>
          <a:prstGeom prst="rect">
            <a:avLst/>
          </a:prstGeom>
          <a:noFill/>
        </p:spPr>
        <p:txBody>
          <a:bodyPr wrap="square" rtlCol="0">
            <a:spAutoFit/>
          </a:bodyPr>
          <a:lstStyle/>
          <a:p>
            <a:r>
              <a:rPr lang="en-US" sz="2400" dirty="0"/>
              <a:t>Written Comments: 0                               </a:t>
            </a:r>
          </a:p>
          <a:p>
            <a:r>
              <a:rPr lang="en-US" sz="2400" dirty="0"/>
              <a:t>Testimony: 1</a:t>
            </a:r>
          </a:p>
          <a:p>
            <a:endParaRPr lang="en-US" sz="2400" dirty="0"/>
          </a:p>
          <a:p>
            <a:pPr marL="342900" indent="-342900">
              <a:buFont typeface="Arial" panose="020B0604020202020204" pitchFamily="34" charset="0"/>
              <a:buChar char="•"/>
            </a:pPr>
            <a:r>
              <a:rPr lang="en-US" sz="2400" dirty="0"/>
              <a:t>The Chair of the Skagit County Parks and Recreation Board testified in support of including parks as an allowed use for certain zones so currently established park facilities could be improved or expanded upon</a:t>
            </a:r>
          </a:p>
          <a:p>
            <a:pPr marL="342900" indent="-342900">
              <a:buFont typeface="Arial" panose="020B0604020202020204" pitchFamily="34" charset="0"/>
              <a:buChar char="•"/>
            </a:pPr>
            <a:r>
              <a:rPr lang="en-US" sz="2400" dirty="0"/>
              <a:t>The county parks are well managed, but zoning inconsistencies need to be corrected </a:t>
            </a:r>
          </a:p>
          <a:p>
            <a:endParaRPr lang="en-US" sz="2400" dirty="0"/>
          </a:p>
          <a:p>
            <a:endParaRPr lang="en-US" sz="2400" dirty="0"/>
          </a:p>
          <a:p>
            <a:pPr marL="342900" indent="-34290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400721151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d001729d-95b1-4eb4-8fec-e6363d62dab5">DNR53RKXWQDQ-132-12490</_dlc_DocId>
    <_dlc_DocIdUrl xmlns="d001729d-95b1-4eb4-8fec-e6363d62dab5">
      <Url>http://sharepoint/Planning/_layouts/15/DocIdRedir.aspx?ID=DNR53RKXWQDQ-132-12490</Url>
      <Description>DNR53RKXWQDQ-132-12490</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1D7FFEE5A703F42913FFBD88D357A72" ma:contentTypeVersion="1" ma:contentTypeDescription="Create a new document." ma:contentTypeScope="" ma:versionID="afc7409f99e5ca3af7c7eb03e93243b6">
  <xsd:schema xmlns:xsd="http://www.w3.org/2001/XMLSchema" xmlns:xs="http://www.w3.org/2001/XMLSchema" xmlns:p="http://schemas.microsoft.com/office/2006/metadata/properties" xmlns:ns2="d001729d-95b1-4eb4-8fec-e6363d62dab5" targetNamespace="http://schemas.microsoft.com/office/2006/metadata/properties" ma:root="true" ma:fieldsID="64aee1a1174c6b03e362bc1c13604f76" ns2:_="">
    <xsd:import namespace="d001729d-95b1-4eb4-8fec-e6363d62dab5"/>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01729d-95b1-4eb4-8fec-e6363d62dab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1"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A673406-82FC-473F-8664-A3C99F98346F}">
  <ds:schemaRefs>
    <ds:schemaRef ds:uri="http://schemas.microsoft.com/sharepoint/v3/contenttype/forms"/>
  </ds:schemaRefs>
</ds:datastoreItem>
</file>

<file path=customXml/itemProps2.xml><?xml version="1.0" encoding="utf-8"?>
<ds:datastoreItem xmlns:ds="http://schemas.openxmlformats.org/officeDocument/2006/customXml" ds:itemID="{C61BB51D-DE7F-4892-B298-7476197BADC3}">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d001729d-95b1-4eb4-8fec-e6363d62dab5"/>
    <ds:schemaRef ds:uri="http://www.w3.org/XML/1998/namespace"/>
  </ds:schemaRefs>
</ds:datastoreItem>
</file>

<file path=customXml/itemProps3.xml><?xml version="1.0" encoding="utf-8"?>
<ds:datastoreItem xmlns:ds="http://schemas.openxmlformats.org/officeDocument/2006/customXml" ds:itemID="{6D359C9E-9BA4-41A9-A965-0A5F7718B6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01729d-95b1-4eb4-8fec-e6363d62da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5AFE3CD-59CA-45B5-AFD6-F4D88130561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TM02900769[[fn=Retrospect]]</Template>
  <TotalTime>499</TotalTime>
  <Words>405</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Retrospect</vt:lpstr>
      <vt:lpstr>2021 Planning Docket</vt:lpstr>
      <vt:lpstr>PL19-0419 Nielsen Brothers Comprehensive Plan &amp; Zoning Map Amendment</vt:lpstr>
      <vt:lpstr>LR20-02 Small Scale Business Zone Use Amendment</vt:lpstr>
      <vt:lpstr>LR20-05 Public Notice Amendment for Mineral Resource Extraction Area</vt:lpstr>
      <vt:lpstr>LR20-07 Accessory Dwelling Unit Code Amendment</vt:lpstr>
      <vt:lpstr>LR21-04 Agricultural Processing Facilities in BR-Light Industrial</vt:lpstr>
      <vt:lpstr>C21-1 2020 Comprehensive Parks &amp; Recreation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Planning Docket</dc:title>
  <dc:creator>Jennifer Rogers</dc:creator>
  <cp:lastModifiedBy>Jennifer Rogers</cp:lastModifiedBy>
  <cp:revision>9</cp:revision>
  <dcterms:created xsi:type="dcterms:W3CDTF">2022-01-21T20:44:42Z</dcterms:created>
  <dcterms:modified xsi:type="dcterms:W3CDTF">2022-01-25T22:13:04Z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0x010100F1D7FFEE5A703F42913FFBD88D357A72</vt:lpwstr>
  </property>
  <property fmtid="{D5CDD505-2E9C-101B-9397-08002B2CF9AE}" pid="3" name="_dlc_DocIdItemGuid">
    <vt:lpwstr>5eab344d-b446-44d7-916b-f39c7474e207</vt:lpwstr>
  </property>
</Properties>
</file>